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1"/>
  </p:sldMasterIdLst>
  <p:notesMasterIdLst>
    <p:notesMasterId r:id="rId14"/>
  </p:notesMasterIdLst>
  <p:sldIdLst>
    <p:sldId id="256" r:id="rId2"/>
    <p:sldId id="259" r:id="rId3"/>
    <p:sldId id="292" r:id="rId4"/>
    <p:sldId id="294" r:id="rId5"/>
    <p:sldId id="293" r:id="rId6"/>
    <p:sldId id="286" r:id="rId7"/>
    <p:sldId id="289" r:id="rId8"/>
    <p:sldId id="261" r:id="rId9"/>
    <p:sldId id="262" r:id="rId10"/>
    <p:sldId id="296" r:id="rId11"/>
    <p:sldId id="288" r:id="rId12"/>
    <p:sldId id="295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5022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151FE3CF-9044-4EF1-AFAF-D9AB41B14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B8653996-6A09-4F55-A174-09347E8554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50C1F-36DE-4B77-BA98-047F720F632C}" type="datetimeFigureOut">
              <a:rPr lang="tr-TR"/>
              <a:pPr>
                <a:defRPr/>
              </a:pPr>
              <a:t>28.07.2020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5DD55DE5-F1FC-4F00-B6CF-A7B0AA5C57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8826B3D9-FF60-404A-82F0-800FEBD57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17101CB8-39DE-479D-BBA0-423569E0E0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EED3D376-3136-4DD9-B092-1F49D8298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FDA973A-8059-47BD-8FF1-B3EED456194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>
            <a:extLst>
              <a:ext uri="{FF2B5EF4-FFF2-40B4-BE49-F238E27FC236}">
                <a16:creationId xmlns:a16="http://schemas.microsoft.com/office/drawing/2014/main" id="{897E16C2-19F2-4B9A-B1B9-F5E422E3B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 Yer Tutucusu 2">
            <a:extLst>
              <a:ext uri="{FF2B5EF4-FFF2-40B4-BE49-F238E27FC236}">
                <a16:creationId xmlns:a16="http://schemas.microsoft.com/office/drawing/2014/main" id="{2FF206B3-13E7-402B-ADFB-6D381E77E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19460" name="Slayt Numarası Yer Tutucusu 3">
            <a:extLst>
              <a:ext uri="{FF2B5EF4-FFF2-40B4-BE49-F238E27FC236}">
                <a16:creationId xmlns:a16="http://schemas.microsoft.com/office/drawing/2014/main" id="{046E7DA1-BB9C-476D-8C9E-9BDD8A083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30ABC708-5670-4E16-AF03-070886A6BCB6}" type="slidenum">
              <a:rPr lang="tr-TR" altLang="tr-TR">
                <a:latin typeface="Calibri" panose="020F0502020204030204" pitchFamily="34" charset="0"/>
              </a:rPr>
              <a:pPr/>
              <a:t>1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ayt Görüntüsü Yer Tutucusu 1">
            <a:extLst>
              <a:ext uri="{FF2B5EF4-FFF2-40B4-BE49-F238E27FC236}">
                <a16:creationId xmlns:a16="http://schemas.microsoft.com/office/drawing/2014/main" id="{3E1C6C31-D86B-48B9-ACDF-1131D7DFE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 Yer Tutucusu 2">
            <a:extLst>
              <a:ext uri="{FF2B5EF4-FFF2-40B4-BE49-F238E27FC236}">
                <a16:creationId xmlns:a16="http://schemas.microsoft.com/office/drawing/2014/main" id="{0E14CCCF-B36D-44A1-98EA-C0B55E283A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20484" name="Slayt Numarası Yer Tutucusu 3">
            <a:extLst>
              <a:ext uri="{FF2B5EF4-FFF2-40B4-BE49-F238E27FC236}">
                <a16:creationId xmlns:a16="http://schemas.microsoft.com/office/drawing/2014/main" id="{4DECDFD5-E51F-40BC-A0B9-27E953D49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4BF6B0D-D538-4104-B5D9-EA98D824F7D0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4D06AFF9-3EEE-4F87-8358-709F4F001A1A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0655719-7EC9-4623-8C42-E2B53C490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9C0E495-C6EA-44AA-B336-AD08BEFABD1E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F9E28B6-9EEB-4703-8CEB-9E9AA35A089F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F83112-871B-4C32-890C-64E50F8280FF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D860183-9292-4D24-AA03-05E043F7B54B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C49E2CE-3D49-43A8-AB0B-FE46BB9CDC83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F6FE5569-8899-426C-B242-B91396627B99}"/>
              </a:ext>
            </a:extLst>
          </p:cNvPr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6D677EE-2B11-4477-AE1F-AA1831284511}"/>
              </a:ext>
            </a:extLst>
          </p:cNvPr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1A4DCAB-870E-44A4-87FB-3CEBFE86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DECD4-EB4F-431F-8885-0A4AB57DDF5C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E5BA22-EEAE-44F9-AFEE-48828894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65A09E-9E49-444D-AB1D-64794C0D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7B0E36FA-719D-4A26-B932-F9FE84081D1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159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4A184-7AF8-427C-8218-C4206BD8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E739-C8E9-47AA-8F39-B54D7BBB90EA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EFDF9A-2605-4D45-B469-2000A2D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510A30-F0E3-4B08-83B0-93401FDC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587A-BCEB-4C69-B781-F9B15272EF1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912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C68F-2988-4B91-BBB7-2E8A5C31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04C-D3CF-432A-BE94-D73243241AB2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984A-4884-4ACD-B8F9-E45BD5C5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ADE2-3C73-4055-AD0D-B00BD13C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6687-98A0-4DB0-8369-1B8CD21D21F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3360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46F95DB6-694B-41BB-BE10-F1B5F9D6BD0B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8F6FD9B-D0EA-47FA-A7DA-E49BBE44FA64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020272-8F58-44DB-88C5-C4BCB583F5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96764A-C193-4CF6-92BF-99D8BEE0BA28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D9A56-1FC8-4CC3-8C58-8AA64B4BE4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4E2F14-2988-473E-8DFD-1DB3A5A5C3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3271F8-746F-4E93-A814-6CB3BC2B8B4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823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4EA8-217B-4772-92D5-3ED8FDEF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1C77-A3B2-4DDB-8EF5-D095C4B6F91A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C27CB-B1D1-4D23-8A68-EFD87AAC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5FE58-3F34-4D9A-8D15-4429AD16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474C-2607-44C3-B153-DBB8C56A405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731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0977441-359D-4FEE-B867-B8C099B0DFFE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9AE628D-6778-4D02-A6B5-061D87D5AE18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4E79F6-E152-4692-A19A-B55E25A560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420066-E691-418A-BCD1-8CE93CD55915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0EE943-F9AC-4FAD-98F5-92BE204C30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9F0CA-E0F6-4764-BB4E-9DEEC3F36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1C168F-BC4B-4F56-B0DA-68DB22411C3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7124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27749-03E6-4423-BB32-8B48A0F5E8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EA6A-9602-4B96-BED4-7BDCEA120DBA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B7E423-3E04-4733-9030-0F034AB7C6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4EB3E-C898-4EF0-9A73-ECDE219F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5790A3-57F9-46B2-AAA4-94DFEF000DE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5735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B9F4-91D3-44C0-ACA3-BE00CC78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093E-7D4F-4D07-9E16-07D4092D180F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F592E-3AB5-4142-B9D2-01B1C642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FEC9-B299-415F-BEDB-FAF34321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4C980-C4DB-440A-85F4-DD22C397D92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2996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5E146-FD3C-45E4-A25B-E5A69E6F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D211-F33A-4692-B7D0-0A8A24352D25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3676E-48AE-4E3B-9277-83EDBD1C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3BA2-9C87-47EA-A589-1B53321A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6D11E-40FC-4FD4-9518-2FD4DCEB92C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83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6907-87D3-428A-9508-152C50F1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1E094-6A6D-4C3A-AC5E-A0DF87041554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E1E1-3FFC-4D38-839F-B02A372E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9408A-B173-400C-BC84-B4B9E45F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8283710C-4FCA-4477-9A10-923C2C1F9FE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124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656B-E8CE-4FD5-A5E9-4DC7D78E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E7A4-0BC8-4469-89CF-9469695628B8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9148E-4C88-46BD-BE7A-99352D7C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6ACD-6CED-43F6-B12A-3C193F38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4720B-1D36-4BC3-80F7-1A02E7CFC1C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619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D6E15-7F69-409E-86E7-2BFD6BDD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A7B5-AD82-4115-94A1-02A8922316AD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DA855C-C2A0-436B-864C-971B1024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968434-18EA-486B-9D6A-E0857468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8230D-5210-4690-8195-433279D76A0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83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FD1183-D5E8-4639-B509-CFA3F46D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3AE6-ADA6-434B-ACC6-F3C198543DE9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326736-7E93-469C-97B3-AF4A4096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9BD259-015F-4330-A8ED-910BBDA0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028A4-1CD9-4124-8261-45078ACE7CE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014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B044D6-3729-4A23-8972-A034B70C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D41B-AF93-4548-AB0E-6929FA4E3607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F4DAB2-1FAB-4F3A-B0A8-73B8729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11BB5B-5075-4259-9637-9C76BD70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1F9FF-FDF2-4C39-9C04-82515B2D4B2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754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AFFA5A-EE7A-4D2D-8841-FEA5D283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1965-3D07-4C4D-9446-861342FE4DE2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477772-B176-4086-A18D-C59F8CB0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0F0BE1-3DB4-46CF-955C-0AD073C6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A8F-FCD1-4DEC-B3E4-C896F7FBDAE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4300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275210-DC0D-443C-A9E0-ADDA4475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E81E-4AA4-492A-91FB-84EF35C83AF4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ED64C8-C35C-4CDB-AD7B-260E1000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67A1DF-7593-4C5E-A9F9-B9B2E0CB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A328-168B-42CD-AB7C-557BC8C49F4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4342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24A30-B6F1-4388-B9E6-C00BED7F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915E-3B59-41D8-8045-0FAE969F0EFF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761933-5BE6-49B5-91A3-588836D4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8E778-6A61-4554-8492-2EA35AB0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380F-8A50-4673-9344-56861A12DAF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0091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>
            <a:extLst>
              <a:ext uri="{FF2B5EF4-FFF2-40B4-BE49-F238E27FC236}">
                <a16:creationId xmlns:a16="http://schemas.microsoft.com/office/drawing/2014/main" id="{AB60351F-4F2A-4774-8F99-793205FB74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545B994E-DBDF-4367-90E3-02FC6A4E9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18989B4-E093-4A69-8680-50FC0985A643}"/>
                </a:ext>
              </a:extLst>
            </p:cNvPr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3D57387-BEB2-4BD0-9189-6204D74499DB}"/>
                </a:ext>
              </a:extLst>
            </p:cNvPr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DB9031-EDD8-46A3-8F13-821BE50162AD}"/>
                </a:ext>
              </a:extLst>
            </p:cNvPr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34CFBF-AA9D-4801-A877-3ED6647DAA50}"/>
                </a:ext>
              </a:extLst>
            </p:cNvPr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A426B1F-0636-4F25-B65B-8421E443EEAB}"/>
                </a:ext>
              </a:extLst>
            </p:cNvPr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09F1666-6039-49ED-8BA8-2E3540887E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8D9EB88-1CCE-47ED-9D40-ABB5DA27C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4EC9-CE6C-4586-9E77-AE9FCEBB6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1B87E95-07ED-4A8D-A957-CD7CC0144C3F}" type="datetime1">
              <a:rPr lang="en-US"/>
              <a:pPr>
                <a:defRPr/>
              </a:pPr>
              <a:t>7/28/2020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C53E-6ADA-4108-9D0F-C5F4F0AD6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Eğitim Bilimleri Enstitüsü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CD11-2FA4-43AC-A424-EF1A9994A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61A913B-9B6B-4235-B684-E8DCD519CEEA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92" r:id="rId12"/>
    <p:sldLayoutId id="2147484086" r:id="rId13"/>
    <p:sldLayoutId id="2147484093" r:id="rId14"/>
    <p:sldLayoutId id="2147484087" r:id="rId15"/>
    <p:sldLayoutId id="2147484088" r:id="rId16"/>
    <p:sldLayoutId id="2147484089" r:id="rId1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hyperlink" Target="mailto:https://harita.mu.edu.t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>
            <a:extLst>
              <a:ext uri="{FF2B5EF4-FFF2-40B4-BE49-F238E27FC236}">
                <a16:creationId xmlns:a16="http://schemas.microsoft.com/office/drawing/2014/main" id="{5718C189-0E46-4039-B179-5DE98F0A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565400"/>
            <a:ext cx="9144000" cy="2446338"/>
          </a:xfrm>
        </p:spPr>
        <p:txBody>
          <a:bodyPr/>
          <a:lstStyle/>
          <a:p>
            <a:pPr algn="ctr" eaLnBrk="1" hangingPunct="1"/>
            <a:r>
              <a:rPr lang="tr-TR" altLang="en-US" sz="3800">
                <a:ln>
                  <a:noFill/>
                </a:ln>
              </a:rPr>
              <a:t>MUĞLA SITKI KOÇMAN ÜNİVERSİTESİ</a:t>
            </a:r>
            <a:br>
              <a:rPr lang="tr-TR" altLang="en-US" sz="3800">
                <a:ln>
                  <a:noFill/>
                </a:ln>
              </a:rPr>
            </a:br>
            <a:br>
              <a:rPr lang="tr-TR" altLang="en-US" sz="3800">
                <a:ln>
                  <a:noFill/>
                </a:ln>
              </a:rPr>
            </a:br>
            <a:r>
              <a:rPr lang="tr-TR" altLang="en-US" sz="3800">
                <a:ln>
                  <a:noFill/>
                </a:ln>
              </a:rPr>
              <a:t>Eğitim Bilimleri Enstitüsü</a:t>
            </a:r>
            <a:endParaRPr lang="en-US" altLang="en-US" sz="3800">
              <a:ln>
                <a:noFill/>
              </a:ln>
            </a:endParaRPr>
          </a:p>
        </p:txBody>
      </p:sp>
      <p:pic>
        <p:nvPicPr>
          <p:cNvPr id="6147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37F735DC-4E01-41FD-8CA2-787DA68D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563"/>
            <a:ext cx="19050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ayıtlı Ses">
            <a:hlinkClick r:id="" action="ppaction://media"/>
            <a:extLst>
              <a:ext uri="{FF2B5EF4-FFF2-40B4-BE49-F238E27FC236}">
                <a16:creationId xmlns:a16="http://schemas.microsoft.com/office/drawing/2014/main" id="{4C9636C0-B74E-4EB6-BD9B-34BBCA502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513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İçerik Yer Tutucusu">
            <a:extLst>
              <a:ext uri="{FF2B5EF4-FFF2-40B4-BE49-F238E27FC236}">
                <a16:creationId xmlns:a16="http://schemas.microsoft.com/office/drawing/2014/main" id="{FB41BF2E-0559-4297-A3E3-D3EC3BF6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276475"/>
            <a:ext cx="7775575" cy="4011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Sosyal ve kültürel faaliyetler (Bahar Şenlikleri, Seminerler, Kariyer Günleri, ücretsiz kurslar)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Kulüp faaliyetleri çerçevesinde teknik geziler, sosyal programlar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Üniversitenin her yerinde ücretsiz wi-fi imkanı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Enstitü personeline kolay ulaşım, öğrenci odaklı çalışma, her türlü iletişim kanalı vasıtasıyla hızlı çözüm.</a:t>
            </a:r>
          </a:p>
        </p:txBody>
      </p:sp>
      <p:pic>
        <p:nvPicPr>
          <p:cNvPr id="15363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35A566DD-8A2C-49FF-BDA5-D72C6BBF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Unvan 1">
            <a:extLst>
              <a:ext uri="{FF2B5EF4-FFF2-40B4-BE49-F238E27FC236}">
                <a16:creationId xmlns:a16="http://schemas.microsoft.com/office/drawing/2014/main" id="{F4E6B8FB-ABAF-408A-BA36-671D9F8E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5175"/>
            <a:ext cx="7005637" cy="15843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Enstitüsünün Avantajları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>
            <a:extLst>
              <a:ext uri="{FF2B5EF4-FFF2-40B4-BE49-F238E27FC236}">
                <a16:creationId xmlns:a16="http://schemas.microsoft.com/office/drawing/2014/main" id="{DF7782FF-EFFF-4C52-9AB3-6F923973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96F0EEBF-2ECC-48B6-B9FC-9EA9CC30A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59" y="62705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Unvan 2">
            <a:extLst>
              <a:ext uri="{FF2B5EF4-FFF2-40B4-BE49-F238E27FC236}">
                <a16:creationId xmlns:a16="http://schemas.microsoft.com/office/drawing/2014/main" id="{27908B91-08B1-4254-A9D0-AD93BB11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r>
              <a:rPr lang="tr-TR" altLang="en-US">
                <a:ln>
                  <a:noFill/>
                </a:ln>
              </a:rPr>
              <a:t>Eğitim Bilimleri Enstitüsü</a:t>
            </a:r>
            <a:br>
              <a:rPr lang="tr-TR" altLang="en-US">
                <a:ln>
                  <a:noFill/>
                </a:ln>
              </a:rPr>
            </a:br>
            <a:r>
              <a:rPr lang="en-US" altLang="en-US" sz="3100">
                <a:ln>
                  <a:noFill/>
                </a:ln>
                <a:solidFill>
                  <a:srgbClr val="0070C0"/>
                </a:solidFill>
                <a:hlinkClick r:id="rId4" tooltip="https://harita.mu.edu.tr"/>
              </a:rPr>
              <a:t>https://harita.mu.edu.tr</a:t>
            </a:r>
            <a:endParaRPr lang="en-US" altLang="en-US" sz="3100">
              <a:ln>
                <a:noFill/>
              </a:ln>
              <a:solidFill>
                <a:srgbClr val="0070C0"/>
              </a:solidFill>
            </a:endParaRPr>
          </a:p>
        </p:txBody>
      </p:sp>
      <p:pic>
        <p:nvPicPr>
          <p:cNvPr id="16387" name="Picture 5" descr="C:\Users\user\Desktop\Ekran Alıntısımapss.PNG">
            <a:extLst>
              <a:ext uri="{FF2B5EF4-FFF2-40B4-BE49-F238E27FC236}">
                <a16:creationId xmlns:a16="http://schemas.microsoft.com/office/drawing/2014/main" id="{92BD384D-03F6-46BC-948D-5E0FC9D7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14563"/>
            <a:ext cx="63531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723A285E-507F-480F-BC9F-838C89B7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>
            <a:extLst>
              <a:ext uri="{FF2B5EF4-FFF2-40B4-BE49-F238E27FC236}">
                <a16:creationId xmlns:a16="http://schemas.microsoft.com/office/drawing/2014/main" id="{7F4A2AF9-AC36-4E4A-99F8-3D08C3D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49E4107B-B212-4BA4-9876-F73E3A141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6280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ynı Yanın Köşesi Yuvarlatılmış Dikdörtgen 12">
            <a:extLst>
              <a:ext uri="{FF2B5EF4-FFF2-40B4-BE49-F238E27FC236}">
                <a16:creationId xmlns:a16="http://schemas.microsoft.com/office/drawing/2014/main" id="{3E1E0669-7965-4C77-8A7B-1FABFD9A70EC}"/>
              </a:ext>
            </a:extLst>
          </p:cNvPr>
          <p:cNvSpPr/>
          <p:nvPr/>
        </p:nvSpPr>
        <p:spPr>
          <a:xfrm>
            <a:off x="2168525" y="1962150"/>
            <a:ext cx="5233988" cy="914400"/>
          </a:xfrm>
          <a:prstGeom prst="round2Same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800" b="1" dirty="0">
                <a:solidFill>
                  <a:schemeClr val="bg1"/>
                </a:solidFill>
              </a:rPr>
              <a:t>www.egitimbilimleri.mu.edu.tr</a:t>
            </a:r>
            <a:endParaRPr lang="tr-TR" sz="28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C984C72-14A0-479A-BCE3-AE9F6EC46616}"/>
              </a:ext>
            </a:extLst>
          </p:cNvPr>
          <p:cNvSpPr txBox="1"/>
          <p:nvPr/>
        </p:nvSpPr>
        <p:spPr>
          <a:xfrm>
            <a:off x="3424238" y="627063"/>
            <a:ext cx="27225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İLETİŞİM</a:t>
            </a:r>
          </a:p>
        </p:txBody>
      </p:sp>
      <p:pic>
        <p:nvPicPr>
          <p:cNvPr id="17412" name="Picture 2" descr="https://cdn.thinglink.me/api/image/662605069589413890/1240/10/scaletowidth">
            <a:extLst>
              <a:ext uri="{FF2B5EF4-FFF2-40B4-BE49-F238E27FC236}">
                <a16:creationId xmlns:a16="http://schemas.microsoft.com/office/drawing/2014/main" id="{DC5F79A7-857B-4CDE-A9AD-E1714B56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08175"/>
            <a:ext cx="8366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8F65BE3-2B37-495B-B5F4-DCF7F9C4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3214688"/>
            <a:ext cx="4938713" cy="267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Muğla Sıtkı Koçman Üniversitesi</a:t>
            </a:r>
            <a:br>
              <a:rPr lang="tr-TR" altLang="tr-TR" sz="2800" dirty="0">
                <a:solidFill>
                  <a:srgbClr val="333333"/>
                </a:solidFill>
                <a:latin typeface="+mn-lt"/>
              </a:rPr>
            </a:b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Eğitim Bilimleri Enstitüsü</a:t>
            </a:r>
          </a:p>
          <a:p>
            <a:pPr defTabSz="914400">
              <a:defRPr/>
            </a:pPr>
            <a:r>
              <a:rPr lang="tr-TR" altLang="tr-TR" sz="2800" dirty="0" err="1">
                <a:solidFill>
                  <a:srgbClr val="333333"/>
                </a:solidFill>
                <a:latin typeface="+mn-lt"/>
              </a:rPr>
              <a:t>Kötekli</a:t>
            </a: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/ Muğla</a:t>
            </a:r>
            <a:br>
              <a:rPr lang="tr-TR" altLang="tr-TR" sz="2800" dirty="0">
                <a:solidFill>
                  <a:srgbClr val="333333"/>
                </a:solidFill>
                <a:latin typeface="+mn-lt"/>
              </a:rPr>
            </a:b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  </a:t>
            </a:r>
            <a:endParaRPr lang="tr-TR" altLang="tr-TR" sz="2800" dirty="0">
              <a:latin typeface="+mn-lt"/>
            </a:endParaRPr>
          </a:p>
          <a:p>
            <a:pPr defTabSz="914400">
              <a:defRPr/>
            </a:pPr>
            <a:r>
              <a:rPr lang="tr-TR" altLang="tr-TR" sz="2800" b="1" dirty="0">
                <a:solidFill>
                  <a:srgbClr val="333333"/>
                </a:solidFill>
                <a:latin typeface="+mn-lt"/>
              </a:rPr>
              <a:t>Telefon: </a:t>
            </a: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+90 252 2113091</a:t>
            </a:r>
          </a:p>
          <a:p>
            <a:pPr defTabSz="914400">
              <a:defRPr/>
            </a:pPr>
            <a:r>
              <a:rPr lang="tr-TR" altLang="tr-TR" sz="2800" b="1" dirty="0">
                <a:solidFill>
                  <a:srgbClr val="333333"/>
                </a:solidFill>
                <a:latin typeface="+mn-lt"/>
              </a:rPr>
              <a:t>Faks:</a:t>
            </a:r>
            <a:r>
              <a:rPr lang="tr-TR" altLang="tr-TR" sz="2800" dirty="0">
                <a:solidFill>
                  <a:srgbClr val="333333"/>
                </a:solidFill>
                <a:latin typeface="+mn-lt"/>
              </a:rPr>
              <a:t>    +90 252 2113095</a:t>
            </a:r>
          </a:p>
        </p:txBody>
      </p:sp>
      <p:pic>
        <p:nvPicPr>
          <p:cNvPr id="17414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7E204BC7-5664-4AAD-94F2-E8536A87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8DA1F947-EB61-420E-90D5-D39A9F63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endParaRPr lang="en-US" dirty="0"/>
          </a:p>
        </p:txBody>
      </p:sp>
      <p:pic>
        <p:nvPicPr>
          <p:cNvPr id="3" name="Kayıtlı Ses">
            <a:hlinkClick r:id="" action="ppaction://media"/>
            <a:extLst>
              <a:ext uri="{FF2B5EF4-FFF2-40B4-BE49-F238E27FC236}">
                <a16:creationId xmlns:a16="http://schemas.microsoft.com/office/drawing/2014/main" id="{DB634204-BD26-4367-9AFD-22545864A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169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>
            <a:extLst>
              <a:ext uri="{FF2B5EF4-FFF2-40B4-BE49-F238E27FC236}">
                <a16:creationId xmlns:a16="http://schemas.microsoft.com/office/drawing/2014/main" id="{E16BEA8E-E753-41D3-8BE3-1E3F6ED7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916113"/>
            <a:ext cx="7894638" cy="37449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2010 yılında kurulan Eğitim Bilimleri Enstitüsü 6 Anabilim Dalı, 10 Bilim Dalı ve 17 Program ile eğitim-öğretim faaliyetlerine devam etmektedir.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tr-T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Anabilim Dallarımız ilgili Fakültelerin laboratuvar ve teknik imkânlarından yararlanmakta ve derslerini ilgili fakültelerin dersliklerinde sürdürmektedir. </a:t>
            </a:r>
          </a:p>
        </p:txBody>
      </p:sp>
      <p:pic>
        <p:nvPicPr>
          <p:cNvPr id="7171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F3272FBD-ED5E-499C-95F6-600A1302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2E72B8FB-7E40-42F2-91B1-EFDAA015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6858000" cy="1316038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Bilgiler</a:t>
            </a: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A6529BBF-28B8-4E7E-BB94-1BE3C80A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6" name="Kayıtlı Ses">
            <a:hlinkClick r:id="" action="ppaction://media"/>
            <a:extLst>
              <a:ext uri="{FF2B5EF4-FFF2-40B4-BE49-F238E27FC236}">
                <a16:creationId xmlns:a16="http://schemas.microsoft.com/office/drawing/2014/main" id="{B6E675FE-1FBC-4745-817E-9097BC653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450" y="62912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1 İçerik Yer Tutucusu">
            <a:extLst>
              <a:ext uri="{FF2B5EF4-FFF2-40B4-BE49-F238E27FC236}">
                <a16:creationId xmlns:a16="http://schemas.microsoft.com/office/drawing/2014/main" id="{E10C275B-ED68-4CCC-B74D-62B0BA12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125538"/>
            <a:ext cx="7777162" cy="57610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Vizyonumuz</a:t>
            </a:r>
          </a:p>
          <a:p>
            <a:pPr lvl="1" eaLnBrk="1" hangingPunct="1">
              <a:defRPr/>
            </a:pP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Toplumsal sorumluluk üstlenebilecek etik değerlere sahip, girişimci, Atatürk İlke ve İnkılâplarını özümsemiş bireyler yetiştirmek, bu doğrultuda </a:t>
            </a:r>
            <a:r>
              <a:rPr lang="tr-TR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 ve uluslararası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ürettiği bilgi ve yetiştirdiği öğrencilerle tercih edilen bir Enstitü olmak.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tr-TR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Misyonumuz</a:t>
            </a:r>
          </a:p>
          <a:p>
            <a:pPr lvl="1" eaLnBrk="1" hangingPunct="1"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Toplumun, kamu kurumlarının ve iş dünyasının beklentilerine uygun, kaliteli bir eğitim vermek. Ayrıca alanında ulusal ve uluslararası düzeyde kabul gören bilimsel bilgi üretmek.</a:t>
            </a:r>
            <a:endParaRPr lang="tr-T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C19285BD-C0D8-41B5-9FDD-CACC40DC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55563"/>
            <a:ext cx="13287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ED1A5404-A0B8-4891-B527-76F435E9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328613"/>
            <a:ext cx="6670675" cy="1171575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Misyon &amp; Vizyon</a:t>
            </a: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460E7158-3359-442F-BEC1-DB5A3109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492875"/>
            <a:ext cx="531336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endParaRPr lang="en-US" dirty="0"/>
          </a:p>
        </p:txBody>
      </p:sp>
      <p:pic>
        <p:nvPicPr>
          <p:cNvPr id="4" name="Kayıtlı Ses">
            <a:hlinkClick r:id="" action="ppaction://media"/>
            <a:extLst>
              <a:ext uri="{FF2B5EF4-FFF2-40B4-BE49-F238E27FC236}">
                <a16:creationId xmlns:a16="http://schemas.microsoft.com/office/drawing/2014/main" id="{99AEE430-437E-4A92-9702-A6D8E8953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2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afik 12">
            <a:extLst>
              <a:ext uri="{FF2B5EF4-FFF2-40B4-BE49-F238E27FC236}">
                <a16:creationId xmlns:a16="http://schemas.microsoft.com/office/drawing/2014/main" id="{5ABF3ED1-E6EF-4655-B3DC-AE1090D1C4B7}"/>
              </a:ext>
            </a:extLst>
          </p:cNvPr>
          <p:cNvGraphicFramePr>
            <a:graphicFrameLocks/>
          </p:cNvGraphicFramePr>
          <p:nvPr/>
        </p:nvGraphicFramePr>
        <p:xfrm>
          <a:off x="560388" y="1836738"/>
          <a:ext cx="8461375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5" imgW="8461981" imgH="4663844" progId="Excel.Chart.8">
                  <p:embed/>
                </p:oleObj>
              </mc:Choice>
              <mc:Fallback>
                <p:oleObj r:id="rId5" imgW="8461981" imgH="4663844" progId="Excel.Chart.8">
                  <p:embed/>
                  <p:pic>
                    <p:nvPicPr>
                      <p:cNvPr id="0" name="Grafik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836738"/>
                        <a:ext cx="8461375" cy="466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nvan 1">
            <a:extLst>
              <a:ext uri="{FF2B5EF4-FFF2-40B4-BE49-F238E27FC236}">
                <a16:creationId xmlns:a16="http://schemas.microsoft.com/office/drawing/2014/main" id="{7FA4BD05-9821-4E75-94AA-25AB3532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77813"/>
            <a:ext cx="6696075" cy="1633537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Eğitim Bilimleri Enstitüsü </a:t>
            </a:r>
            <a:br>
              <a:rPr lang="tr-TR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Programlar ve Öğrenci Sayıları</a:t>
            </a:r>
          </a:p>
        </p:txBody>
      </p:sp>
      <p:pic>
        <p:nvPicPr>
          <p:cNvPr id="9220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231C9B93-572D-48D2-9812-70AB360D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3675"/>
            <a:ext cx="130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tbilgi Yer Tutucusu 6">
            <a:extLst>
              <a:ext uri="{FF2B5EF4-FFF2-40B4-BE49-F238E27FC236}">
                <a16:creationId xmlns:a16="http://schemas.microsoft.com/office/drawing/2014/main" id="{85CEA1E8-3326-46EA-9FF3-0BD01CF5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383338"/>
            <a:ext cx="531336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endParaRPr lang="en-US" dirty="0"/>
          </a:p>
        </p:txBody>
      </p:sp>
      <p:pic>
        <p:nvPicPr>
          <p:cNvPr id="4" name="Kayıtlı Ses">
            <a:hlinkClick r:id="" action="ppaction://media"/>
            <a:extLst>
              <a:ext uri="{FF2B5EF4-FFF2-40B4-BE49-F238E27FC236}">
                <a16:creationId xmlns:a16="http://schemas.microsoft.com/office/drawing/2014/main" id="{7B9F1219-38C1-41DB-9643-63C0CE65FB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296" y="61928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afik 12">
            <a:extLst>
              <a:ext uri="{FF2B5EF4-FFF2-40B4-BE49-F238E27FC236}">
                <a16:creationId xmlns:a16="http://schemas.microsoft.com/office/drawing/2014/main" id="{F1BAE109-BF5E-41DB-8097-4644B2CA6810}"/>
              </a:ext>
            </a:extLst>
          </p:cNvPr>
          <p:cNvGraphicFramePr>
            <a:graphicFrameLocks/>
          </p:cNvGraphicFramePr>
          <p:nvPr/>
        </p:nvGraphicFramePr>
        <p:xfrm>
          <a:off x="920750" y="1836738"/>
          <a:ext cx="7891463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5" imgW="7895004" imgH="4663844" progId="Excel.Chart.8">
                  <p:embed/>
                </p:oleObj>
              </mc:Choice>
              <mc:Fallback>
                <p:oleObj r:id="rId5" imgW="7895004" imgH="4663844" progId="Excel.Chart.8">
                  <p:embed/>
                  <p:pic>
                    <p:nvPicPr>
                      <p:cNvPr id="0" name="Grafik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836738"/>
                        <a:ext cx="7891463" cy="466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DEE9F10B-84CA-42EA-80F9-A03C5F3A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3675"/>
            <a:ext cx="130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van 1">
            <a:extLst>
              <a:ext uri="{FF2B5EF4-FFF2-40B4-BE49-F238E27FC236}">
                <a16:creationId xmlns:a16="http://schemas.microsoft.com/office/drawing/2014/main" id="{D5C8C81D-FE4D-45AA-B522-338A3C21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77813"/>
            <a:ext cx="6624638" cy="1633537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Eğitim Bilimleri Enstitüsü </a:t>
            </a:r>
            <a:br>
              <a:rPr lang="tr-TR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Programlar ve Öğrenci Sayıları</a:t>
            </a:r>
          </a:p>
        </p:txBody>
      </p:sp>
      <p:sp>
        <p:nvSpPr>
          <p:cNvPr id="15" name="Altbilgi Yer Tutucusu 14">
            <a:extLst>
              <a:ext uri="{FF2B5EF4-FFF2-40B4-BE49-F238E27FC236}">
                <a16:creationId xmlns:a16="http://schemas.microsoft.com/office/drawing/2014/main" id="{246DD8B8-07A8-469C-AD15-3621C91F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383338"/>
            <a:ext cx="531336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endParaRPr lang="en-US" dirty="0"/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A2BDADD0-B3A9-4F06-BF02-510AAA6ADD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19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van 2">
            <a:extLst>
              <a:ext uri="{FF2B5EF4-FFF2-40B4-BE49-F238E27FC236}">
                <a16:creationId xmlns:a16="http://schemas.microsoft.com/office/drawing/2014/main" id="{D6AA41F6-C9B8-42A0-A94D-87E6452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25" y="333375"/>
            <a:ext cx="5543550" cy="12239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Eğitim Bilimleri Enstitüsü Mezuniyet Töreni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8DE82B7-C2E5-4830-904F-C2659E07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6" y="1772816"/>
            <a:ext cx="6480720" cy="4638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6DE4082F-0431-440C-A9A3-49695174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3675"/>
            <a:ext cx="130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>
            <a:extLst>
              <a:ext uri="{FF2B5EF4-FFF2-40B4-BE49-F238E27FC236}">
                <a16:creationId xmlns:a16="http://schemas.microsoft.com/office/drawing/2014/main" id="{4B1DF8B6-74C4-4C5B-92A3-05EA9966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492875"/>
            <a:ext cx="531336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endParaRPr lang="en-US" dirty="0"/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D934B40D-3664-439A-AEA2-096898DE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188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id="{FAC3CE90-4752-4954-B4F1-74ACC8B33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6508750" cy="1152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 savunması, tez önerisi ve tez izleme komitesi toplantılarını teknolojik altyapı sayesinde uzaktan gerçekleştirme imkanı.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8986EEC7-BFB1-4718-B310-F3AA5278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5563"/>
            <a:ext cx="13795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e35c9203-e4cb-4f0e-94a5-86a1a91da706.jpg">
            <a:extLst>
              <a:ext uri="{FF2B5EF4-FFF2-40B4-BE49-F238E27FC236}">
                <a16:creationId xmlns:a16="http://schemas.microsoft.com/office/drawing/2014/main" id="{F3A5B1E5-BEDD-4700-B585-FB79766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916113"/>
            <a:ext cx="6008688" cy="426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7DE7A855-7909-4E2A-912E-D3ED4AA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56AD654F-54D1-4094-9988-7AD6B6E0D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D6D29BB2-582E-4443-AF11-6BD1A61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20713"/>
            <a:ext cx="68580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Eğitim Bilimleri Enstitüsü 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AC89A822-D6DE-4B5D-A683-74B04D57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İçerik Yer Tutucusu">
            <a:extLst>
              <a:ext uri="{FF2B5EF4-FFF2-40B4-BE49-F238E27FC236}">
                <a16:creationId xmlns:a16="http://schemas.microsoft.com/office/drawing/2014/main" id="{AAE9B131-C3B7-408B-BCD8-90B1186E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276475"/>
            <a:ext cx="7704137" cy="36734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Güçlü ve uluslararası deneyime sahip, alanlarında uzmanlaşmış nitelikli  akademik kadro.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Türkçe ve İngilizce eğitim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Sosyal yaşam ve şehir yerleşkesi avantajları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Öğrenci – öğretim elemanı arasında kuvvetli iletişim (Açık Kapı Politikası, Ofis Günleri)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Güncel ve dünya standartlarında müfredat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Pratik – teori işbirliği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Erasmus'la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yurtdışında eğitim imkanı (ECTS Diploma Eki)</a:t>
            </a:r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4027E8FD-F799-49A4-A901-FE5587E2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E727A4C4-7903-4A3E-98CF-D462E44CF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169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İçerik Yer Tutucusu">
            <a:extLst>
              <a:ext uri="{FF2B5EF4-FFF2-40B4-BE49-F238E27FC236}">
                <a16:creationId xmlns:a16="http://schemas.microsoft.com/office/drawing/2014/main" id="{60583EA6-F1F7-4E2C-A700-6D262ADE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276475"/>
            <a:ext cx="7775575" cy="4011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Rektörlük bursu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Kampüs içerisinde yer alan 2 kız öğrenci yurdu, yakın çevrede yer alan kamu ve özel yurtlar, konukevi avantajları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Mezuniyet sonrası kolay iş bulma ve aranılır eleman olma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tr-TR" altLang="tr-T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tabLst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tr-TR" altLang="tr-TR" sz="2200">
                <a:latin typeface="Arial" panose="020B0604020202020204" pitchFamily="34" charset="0"/>
                <a:cs typeface="Arial" panose="020B0604020202020204" pitchFamily="34" charset="0"/>
              </a:rPr>
              <a:t>Profesyonel ve mesleki gelişim, entelektüel donanım kazanma imkanı</a:t>
            </a:r>
          </a:p>
        </p:txBody>
      </p:sp>
      <p:pic>
        <p:nvPicPr>
          <p:cNvPr id="14339" name="Picture 6" descr="http://www.mu.edu.tr/Icerik/Sayfa/bidb.mu.edu.tr/logo1_ufak.png">
            <a:extLst>
              <a:ext uri="{FF2B5EF4-FFF2-40B4-BE49-F238E27FC236}">
                <a16:creationId xmlns:a16="http://schemas.microsoft.com/office/drawing/2014/main" id="{1592D694-ED94-4C83-B6A3-44F88A25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563"/>
            <a:ext cx="13033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Unvan 1">
            <a:extLst>
              <a:ext uri="{FF2B5EF4-FFF2-40B4-BE49-F238E27FC236}">
                <a16:creationId xmlns:a16="http://schemas.microsoft.com/office/drawing/2014/main" id="{A33AF97F-E743-4E2C-9F2C-C02D3884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5175"/>
            <a:ext cx="7005637" cy="15843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Bilimleri Enstitüsünün Avantajları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>
            <a:extLst>
              <a:ext uri="{FF2B5EF4-FFF2-40B4-BE49-F238E27FC236}">
                <a16:creationId xmlns:a16="http://schemas.microsoft.com/office/drawing/2014/main" id="{7616741E-267A-472C-B835-20A05B4F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Eğitim Bilimleri Enstitüsü</a:t>
            </a:r>
          </a:p>
        </p:txBody>
      </p:sp>
      <p:pic>
        <p:nvPicPr>
          <p:cNvPr id="4" name="Kayıtlı Ses">
            <a:hlinkClick r:id="" action="ppaction://media"/>
            <a:extLst>
              <a:ext uri="{FF2B5EF4-FFF2-40B4-BE49-F238E27FC236}">
                <a16:creationId xmlns:a16="http://schemas.microsoft.com/office/drawing/2014/main" id="{5496170F-0E83-49FC-B483-A333F53C0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6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397</Words>
  <Application>Microsoft Office PowerPoint</Application>
  <PresentationFormat>Ekran Gösterisi (4:3)</PresentationFormat>
  <Paragraphs>58</Paragraphs>
  <Slides>12</Slides>
  <Notes>2</Notes>
  <HiddenSlides>0</HiddenSlides>
  <MMClips>12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Wingdings</vt:lpstr>
      <vt:lpstr>Paralaks</vt:lpstr>
      <vt:lpstr>Microsoft Excel Chart</vt:lpstr>
      <vt:lpstr>MUĞLA SITKI KOÇMAN ÜNİVERSİTESİ  Eğitim Bilimleri Enstitüsü</vt:lpstr>
      <vt:lpstr>Genel Bilgiler</vt:lpstr>
      <vt:lpstr>Misyon &amp; Vizyon</vt:lpstr>
      <vt:lpstr>Eğitim Bilimleri Enstitüsü  Programlar ve Öğrenci Sayıları</vt:lpstr>
      <vt:lpstr>Eğitim Bilimleri Enstitüsü  Programlar ve Öğrenci Sayıları</vt:lpstr>
      <vt:lpstr>Eğitim Bilimleri Enstitüsü Mezuniyet Töreni</vt:lpstr>
      <vt:lpstr>PowerPoint Sunusu</vt:lpstr>
      <vt:lpstr>Neden Eğitim Bilimleri Enstitüsü ?</vt:lpstr>
      <vt:lpstr>Eğitim Bilimleri Enstitüsünün Avantajları</vt:lpstr>
      <vt:lpstr>Eğitim Bilimleri Enstitüsünün Avantajları</vt:lpstr>
      <vt:lpstr>Eğitim Bilimleri Enstitüsü https://harita.mu.edu.tr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Mühendislik Fakültesi</dc:title>
  <dc:creator>Nurten</dc:creator>
  <cp:lastModifiedBy>exper</cp:lastModifiedBy>
  <cp:revision>119</cp:revision>
  <dcterms:created xsi:type="dcterms:W3CDTF">2011-05-25T21:08:44Z</dcterms:created>
  <dcterms:modified xsi:type="dcterms:W3CDTF">2020-07-28T13:08:54Z</dcterms:modified>
</cp:coreProperties>
</file>